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63" r:id="rId3"/>
    <p:sldId id="257" r:id="rId4"/>
    <p:sldId id="258" r:id="rId5"/>
    <p:sldId id="259" r:id="rId6"/>
    <p:sldId id="260" r:id="rId7"/>
    <p:sldId id="261"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a:p>
        </p:txBody>
      </p:sp>
      <p:sp>
        <p:nvSpPr>
          <p:cNvPr id="4" name="Tijdelijke aanduiding voor datum 3"/>
          <p:cNvSpPr>
            <a:spLocks noGrp="1"/>
          </p:cNvSpPr>
          <p:nvPr>
            <p:ph type="dt" sz="half" idx="10"/>
          </p:nvPr>
        </p:nvSpPr>
        <p:spPr/>
        <p:txBody>
          <a:body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856740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95318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271352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370784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280374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datum 4"/>
          <p:cNvSpPr>
            <a:spLocks noGrp="1"/>
          </p:cNvSpPr>
          <p:nvPr>
            <p:ph type="dt" sz="half" idx="10"/>
          </p:nvPr>
        </p:nvSpPr>
        <p:spPr/>
        <p:txBody>
          <a:bodyPr/>
          <a:lstStyle/>
          <a:p>
            <a:fld id="{3D38C83A-8C35-4E51-B886-8A80E8C84863}"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360549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7" name="Tijdelijke aanduiding voor datum 6"/>
          <p:cNvSpPr>
            <a:spLocks noGrp="1"/>
          </p:cNvSpPr>
          <p:nvPr>
            <p:ph type="dt" sz="half" idx="10"/>
          </p:nvPr>
        </p:nvSpPr>
        <p:spPr/>
        <p:txBody>
          <a:bodyPr/>
          <a:lstStyle/>
          <a:p>
            <a:fld id="{3D38C83A-8C35-4E51-B886-8A80E8C84863}" type="datetimeFigureOut">
              <a:rPr lang="nl-NL" smtClean="0"/>
              <a:t>30-6-2017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81833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datum 2"/>
          <p:cNvSpPr>
            <a:spLocks noGrp="1"/>
          </p:cNvSpPr>
          <p:nvPr>
            <p:ph type="dt" sz="half" idx="10"/>
          </p:nvPr>
        </p:nvSpPr>
        <p:spPr/>
        <p:txBody>
          <a:bodyPr/>
          <a:lstStyle/>
          <a:p>
            <a:fld id="{3D38C83A-8C35-4E51-B886-8A80E8C84863}" type="datetimeFigureOut">
              <a:rPr lang="nl-NL" smtClean="0"/>
              <a:t>30-6-2017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56355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D38C83A-8C35-4E51-B886-8A80E8C84863}" type="datetimeFigureOut">
              <a:rPr lang="nl-NL" smtClean="0"/>
              <a:t>30-6-2017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1825976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3D38C83A-8C35-4E51-B886-8A80E8C84863}"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226329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3D38C83A-8C35-4E51-B886-8A80E8C84863}"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C3CA60F-2B9E-46FA-AE03-173B5E50180E}" type="slidenum">
              <a:rPr lang="nl-NL" smtClean="0"/>
              <a:t>‹nr.›</a:t>
            </a:fld>
            <a:endParaRPr lang="nl-NL"/>
          </a:p>
        </p:txBody>
      </p:sp>
    </p:spTree>
    <p:extLst>
      <p:ext uri="{BB962C8B-B14F-4D97-AF65-F5344CB8AC3E}">
        <p14:creationId xmlns:p14="http://schemas.microsoft.com/office/powerpoint/2010/main" val="2611557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38C83A-8C35-4E51-B886-8A80E8C84863}" type="datetimeFigureOut">
              <a:rPr lang="nl-NL" smtClean="0"/>
              <a:t>30-6-2017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CA60F-2B9E-46FA-AE03-173B5E50180E}" type="slidenum">
              <a:rPr lang="nl-NL" smtClean="0"/>
              <a:t>‹nr.›</a:t>
            </a:fld>
            <a:endParaRPr lang="nl-NL"/>
          </a:p>
        </p:txBody>
      </p:sp>
    </p:spTree>
    <p:extLst>
      <p:ext uri="{BB962C8B-B14F-4D97-AF65-F5344CB8AC3E}">
        <p14:creationId xmlns:p14="http://schemas.microsoft.com/office/powerpoint/2010/main" val="3612167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youtu.be/osLburjlHU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Sociaal werk 2</a:t>
            </a:r>
          </a:p>
        </p:txBody>
      </p:sp>
      <p:sp>
        <p:nvSpPr>
          <p:cNvPr id="3" name="Ondertitel 2"/>
          <p:cNvSpPr>
            <a:spLocks noGrp="1"/>
          </p:cNvSpPr>
          <p:nvPr>
            <p:ph type="subTitle" idx="1"/>
          </p:nvPr>
        </p:nvSpPr>
        <p:spPr/>
        <p:txBody>
          <a:bodyPr/>
          <a:lstStyle/>
          <a:p>
            <a:r>
              <a:rPr lang="nl-NL" dirty="0"/>
              <a:t>Stoornis/beperkingen</a:t>
            </a:r>
          </a:p>
          <a:p>
            <a:r>
              <a:rPr lang="nl-NL" dirty="0"/>
              <a:t>Stoornissen Thema 10 les 8</a:t>
            </a:r>
          </a:p>
        </p:txBody>
      </p:sp>
    </p:spTree>
    <p:extLst>
      <p:ext uri="{BB962C8B-B14F-4D97-AF65-F5344CB8AC3E}">
        <p14:creationId xmlns:p14="http://schemas.microsoft.com/office/powerpoint/2010/main" val="4190394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Dissociatieve stoornis</a:t>
            </a:r>
          </a:p>
        </p:txBody>
      </p:sp>
      <p:sp>
        <p:nvSpPr>
          <p:cNvPr id="3" name="Tijdelijke aanduiding voor inhoud 2"/>
          <p:cNvSpPr>
            <a:spLocks noGrp="1"/>
          </p:cNvSpPr>
          <p:nvPr>
            <p:ph idx="1"/>
          </p:nvPr>
        </p:nvSpPr>
        <p:spPr/>
        <p:txBody>
          <a:bodyPr/>
          <a:lstStyle/>
          <a:p>
            <a:r>
              <a:rPr lang="nl-NL" b="1" dirty="0"/>
              <a:t>Wat is dis?</a:t>
            </a:r>
          </a:p>
          <a:p>
            <a:r>
              <a:rPr lang="nl-NL" dirty="0"/>
              <a:t>Iedereen is wel eens aan het dagdromen of is wel een beetje verstrooid. Heeft u hier zo veel last van dat u niet meer normaal kan functioneren? Dan kan het zijn dat u een dissociatieve stoornis heeft. Bij een dissociatieve stoornis denkt en voelt u tijdelijk minder en zijn uw herinneringen vervormd. U komt als het ware los te staan van uw eigen bewustzijn en u bent een tijdje ‘van de wereld’. Uw gevoel van tijd kan verstoord zijn waardoor uren in uw beleving seconden kunnen lijken.</a:t>
            </a:r>
          </a:p>
          <a:p>
            <a:endParaRPr lang="nl-NL" dirty="0"/>
          </a:p>
        </p:txBody>
      </p:sp>
    </p:spTree>
    <p:extLst>
      <p:ext uri="{BB962C8B-B14F-4D97-AF65-F5344CB8AC3E}">
        <p14:creationId xmlns:p14="http://schemas.microsoft.com/office/powerpoint/2010/main" val="359727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a:t>Wat zijn de symptomen van een dissociatieve stoornis?</a:t>
            </a:r>
            <a:br>
              <a:rPr lang="nl-NL" b="1" dirty="0"/>
            </a:br>
            <a:endParaRPr lang="nl-NL" dirty="0"/>
          </a:p>
        </p:txBody>
      </p:sp>
      <p:sp>
        <p:nvSpPr>
          <p:cNvPr id="3" name="Tijdelijke aanduiding voor inhoud 2"/>
          <p:cNvSpPr>
            <a:spLocks noGrp="1"/>
          </p:cNvSpPr>
          <p:nvPr>
            <p:ph idx="1"/>
          </p:nvPr>
        </p:nvSpPr>
        <p:spPr/>
        <p:txBody>
          <a:bodyPr/>
          <a:lstStyle/>
          <a:p>
            <a:pPr marL="0" indent="0">
              <a:buNone/>
            </a:pPr>
            <a:r>
              <a:rPr lang="nl-NL" dirty="0"/>
              <a:t>Tijdens het dissociëren kunt u de volgende symptomen ervaren:</a:t>
            </a:r>
          </a:p>
          <a:p>
            <a:pPr marL="0" indent="0">
              <a:buNone/>
            </a:pPr>
            <a:endParaRPr lang="nl-NL" dirty="0"/>
          </a:p>
          <a:p>
            <a:r>
              <a:rPr lang="nl-NL" dirty="0"/>
              <a:t>geheugenverlies hebben</a:t>
            </a:r>
          </a:p>
          <a:p>
            <a:r>
              <a:rPr lang="nl-NL" dirty="0"/>
              <a:t>in de war zijn over uw eigen identiteit</a:t>
            </a:r>
          </a:p>
          <a:p>
            <a:r>
              <a:rPr lang="nl-NL" dirty="0"/>
              <a:t>het gevoel hebben ‘los’ te staan van uzelf, ‘als een robot’</a:t>
            </a:r>
          </a:p>
          <a:p>
            <a:r>
              <a:rPr lang="nl-NL" dirty="0"/>
              <a:t>veranderingen in gedrag en stemming</a:t>
            </a:r>
          </a:p>
          <a:p>
            <a:r>
              <a:rPr lang="nl-NL" dirty="0"/>
              <a:t>uw lichaam anders ervaren</a:t>
            </a:r>
          </a:p>
          <a:p>
            <a:r>
              <a:rPr lang="nl-NL" dirty="0"/>
              <a:t>geen pijn voelen</a:t>
            </a:r>
          </a:p>
          <a:p>
            <a:endParaRPr lang="nl-NL" dirty="0"/>
          </a:p>
        </p:txBody>
      </p:sp>
    </p:spTree>
    <p:extLst>
      <p:ext uri="{BB962C8B-B14F-4D97-AF65-F5344CB8AC3E}">
        <p14:creationId xmlns:p14="http://schemas.microsoft.com/office/powerpoint/2010/main" val="2659121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Wat is de oorzaak</a:t>
            </a:r>
            <a:br>
              <a:rPr lang="nl-NL" b="1" dirty="0"/>
            </a:br>
            <a:endParaRPr lang="nl-NL" dirty="0"/>
          </a:p>
        </p:txBody>
      </p:sp>
      <p:sp>
        <p:nvSpPr>
          <p:cNvPr id="3" name="Tijdelijke aanduiding voor inhoud 2"/>
          <p:cNvSpPr>
            <a:spLocks noGrp="1"/>
          </p:cNvSpPr>
          <p:nvPr>
            <p:ph idx="1"/>
          </p:nvPr>
        </p:nvSpPr>
        <p:spPr/>
        <p:txBody>
          <a:bodyPr>
            <a:normAutofit fontScale="92500" lnSpcReduction="10000"/>
          </a:bodyPr>
          <a:lstStyle/>
          <a:p>
            <a:pPr marL="0" indent="0">
              <a:buNone/>
            </a:pPr>
            <a:r>
              <a:rPr lang="nl-NL" dirty="0"/>
              <a:t>Traumatische ervaringen. Denk bijvoorbeeld aan kindermishandeling, seksueel misbruik, of een groot verlies. </a:t>
            </a:r>
          </a:p>
          <a:p>
            <a:pPr marL="0" indent="0">
              <a:buNone/>
            </a:pPr>
            <a:r>
              <a:rPr lang="nl-NL" dirty="0"/>
              <a:t>Door dissociatie kunt u nare gevoelens die naar boven komen door een traumatische ervaring wegdrukken en eraan ontsnappen. </a:t>
            </a:r>
          </a:p>
          <a:p>
            <a:pPr marL="0" indent="0">
              <a:buNone/>
            </a:pPr>
            <a:r>
              <a:rPr lang="nl-NL" dirty="0"/>
              <a:t>Het kan beschouwd worden als een soort afweermechanisme dat u in staat stelt extreme angst of stress te verdragen. Wanneer u bij traumatische ervaringen dissocieert kan het zijn dat u later ook dissocieert wanneer u niet in gevaar bent. </a:t>
            </a:r>
          </a:p>
          <a:p>
            <a:pPr marL="0" indent="0">
              <a:buNone/>
            </a:pPr>
            <a:r>
              <a:rPr lang="nl-NL" dirty="0"/>
              <a:t>Meestal gebeurt dit n.a.v. een zogenaamde “trigger”, iets dat doet denken aan de traumatische ervaring.  Zo kunt u gaan dissociëren op momenten dat de vervelende herinneringen bijna naar boven komen. Uw bewustzijn schakelt zich dan als het ware uit.</a:t>
            </a:r>
          </a:p>
        </p:txBody>
      </p:sp>
    </p:spTree>
    <p:extLst>
      <p:ext uri="{BB962C8B-B14F-4D97-AF65-F5344CB8AC3E}">
        <p14:creationId xmlns:p14="http://schemas.microsoft.com/office/powerpoint/2010/main" val="1990364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Depersonalisatiestoornissen…</a:t>
            </a:r>
          </a:p>
        </p:txBody>
      </p:sp>
      <p:sp>
        <p:nvSpPr>
          <p:cNvPr id="3" name="Tijdelijke aanduiding voor inhoud 2"/>
          <p:cNvSpPr>
            <a:spLocks noGrp="1"/>
          </p:cNvSpPr>
          <p:nvPr>
            <p:ph idx="1"/>
          </p:nvPr>
        </p:nvSpPr>
        <p:spPr/>
        <p:txBody>
          <a:bodyPr/>
          <a:lstStyle/>
          <a:p>
            <a:r>
              <a:rPr lang="nl-NL" dirty="0"/>
              <a:t>https://youtu.be/hcAmYGXG7Rw</a:t>
            </a:r>
          </a:p>
        </p:txBody>
      </p:sp>
    </p:spTree>
    <p:extLst>
      <p:ext uri="{BB962C8B-B14F-4D97-AF65-F5344CB8AC3E}">
        <p14:creationId xmlns:p14="http://schemas.microsoft.com/office/powerpoint/2010/main" val="1534555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Dissociatieve amnesie</a:t>
            </a:r>
          </a:p>
        </p:txBody>
      </p:sp>
      <p:sp>
        <p:nvSpPr>
          <p:cNvPr id="3" name="Tijdelijke aanduiding voor inhoud 2"/>
          <p:cNvSpPr>
            <a:spLocks noGrp="1"/>
          </p:cNvSpPr>
          <p:nvPr>
            <p:ph idx="1"/>
          </p:nvPr>
        </p:nvSpPr>
        <p:spPr/>
        <p:txBody>
          <a:bodyPr/>
          <a:lstStyle/>
          <a:p>
            <a:r>
              <a:rPr lang="nl-NL" b="1" dirty="0"/>
              <a:t>Dissociatieve amnesie (dissociatief geheugenverlies)</a:t>
            </a:r>
          </a:p>
          <a:p>
            <a:pPr marL="0" indent="0">
              <a:buNone/>
            </a:pPr>
            <a:endParaRPr lang="nl-NL" dirty="0"/>
          </a:p>
          <a:p>
            <a:pPr marL="0" indent="0">
              <a:buNone/>
            </a:pPr>
            <a:r>
              <a:rPr lang="nl-NL" dirty="0"/>
              <a:t>Onvermogen om belangrijke herinneringen, die met de eigen persoon te maken, hebben uit het geheugen op te halen (= geheugenverlies, amnesie).</a:t>
            </a:r>
          </a:p>
          <a:p>
            <a:pPr marL="0" indent="0">
              <a:buNone/>
            </a:pPr>
            <a:r>
              <a:rPr lang="nl-NL" dirty="0"/>
              <a:t>Deze vergeten herinneringen kunnen een periode van enkele minuten tot het hele leven beslaan. Als het geheugen daaromtrent terugkeert is vaak moeilijk vast te stellen of de hervonden herinneringen (deels) correct zijn of niet.</a:t>
            </a:r>
          </a:p>
        </p:txBody>
      </p:sp>
    </p:spTree>
    <p:extLst>
      <p:ext uri="{BB962C8B-B14F-4D97-AF65-F5344CB8AC3E}">
        <p14:creationId xmlns:p14="http://schemas.microsoft.com/office/powerpoint/2010/main" val="111958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Verschijnselen en oorzaken…</a:t>
            </a:r>
          </a:p>
        </p:txBody>
      </p:sp>
      <p:sp>
        <p:nvSpPr>
          <p:cNvPr id="3" name="Tijdelijke aanduiding voor inhoud 2"/>
          <p:cNvSpPr>
            <a:spLocks noGrp="1"/>
          </p:cNvSpPr>
          <p:nvPr>
            <p:ph idx="1"/>
          </p:nvPr>
        </p:nvSpPr>
        <p:spPr/>
        <p:txBody>
          <a:bodyPr/>
          <a:lstStyle/>
          <a:p>
            <a:r>
              <a:rPr lang="nl-NL" dirty="0"/>
              <a:t>Mogelijke </a:t>
            </a:r>
            <a:r>
              <a:rPr lang="nl-NL" b="1" i="1" dirty="0"/>
              <a:t>verschijnselen</a:t>
            </a:r>
            <a:r>
              <a:rPr lang="nl-NL" dirty="0"/>
              <a:t> (o.a.)</a:t>
            </a:r>
            <a:br>
              <a:rPr lang="nl-NL" dirty="0"/>
            </a:br>
            <a:r>
              <a:rPr lang="nl-NL" dirty="0"/>
              <a:t>Geheugenverlies, verwardheid, angst, paniek.</a:t>
            </a:r>
          </a:p>
          <a:p>
            <a:endParaRPr lang="nl-NL" dirty="0"/>
          </a:p>
          <a:p>
            <a:r>
              <a:rPr lang="nl-NL" dirty="0"/>
              <a:t>Mogelijke </a:t>
            </a:r>
            <a:r>
              <a:rPr lang="nl-NL" b="1" i="1" dirty="0"/>
              <a:t>oorzaken</a:t>
            </a:r>
            <a:r>
              <a:rPr lang="nl-NL" dirty="0"/>
              <a:t> (o.a.)</a:t>
            </a:r>
            <a:br>
              <a:rPr lang="nl-NL" dirty="0"/>
            </a:br>
            <a:r>
              <a:rPr lang="nl-NL" dirty="0"/>
              <a:t>Branden, verkeersongelukken, overstromingen, traumatische gebeurtenissen zoals seksueel misbruik en verkrachting, oorlogservaringen, concentratiekamp-ervaringen, overlijden van een dierbare, bedreigende psychische ervaringen zoals epileptische aanvallen of psychosen, drugs</a:t>
            </a:r>
          </a:p>
        </p:txBody>
      </p:sp>
    </p:spTree>
    <p:extLst>
      <p:ext uri="{BB962C8B-B14F-4D97-AF65-F5344CB8AC3E}">
        <p14:creationId xmlns:p14="http://schemas.microsoft.com/office/powerpoint/2010/main" val="3966697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Somatoforme stoornissen…</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38076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lnSpcReduction="10000"/>
          </a:bodyPr>
          <a:lstStyle/>
          <a:p>
            <a:r>
              <a:rPr lang="nl-NL" dirty="0"/>
              <a:t>somatisch-symptoomstoornis is een ernstige, chronische aandoening. </a:t>
            </a:r>
          </a:p>
          <a:p>
            <a:r>
              <a:rPr lang="nl-NL" dirty="0"/>
              <a:t>Hierbij hebben mensen last van talloze lichamelijke klachten waarvoor geen medische verklaring te vinden is zoals:</a:t>
            </a:r>
          </a:p>
          <a:p>
            <a:r>
              <a:rPr lang="nl-NL" dirty="0"/>
              <a:t>hoofdpijn</a:t>
            </a:r>
          </a:p>
          <a:p>
            <a:r>
              <a:rPr lang="nl-NL" dirty="0"/>
              <a:t>misselijkheid</a:t>
            </a:r>
          </a:p>
          <a:p>
            <a:r>
              <a:rPr lang="nl-NL" dirty="0"/>
              <a:t>buikpijn</a:t>
            </a:r>
          </a:p>
          <a:p>
            <a:r>
              <a:rPr lang="nl-NL" dirty="0"/>
              <a:t>vermoeidheid</a:t>
            </a:r>
          </a:p>
          <a:p>
            <a:r>
              <a:rPr lang="nl-NL" dirty="0"/>
              <a:t>flauwvallen</a:t>
            </a:r>
          </a:p>
          <a:p>
            <a:r>
              <a:rPr lang="nl-NL" dirty="0"/>
              <a:t>pijn bij rug, buik, borst en hoofd </a:t>
            </a:r>
          </a:p>
          <a:p>
            <a:endParaRPr lang="nl-NL" dirty="0"/>
          </a:p>
        </p:txBody>
      </p:sp>
    </p:spTree>
    <p:extLst>
      <p:ext uri="{BB962C8B-B14F-4D97-AF65-F5344CB8AC3E}">
        <p14:creationId xmlns:p14="http://schemas.microsoft.com/office/powerpoint/2010/main" val="2431642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a:t>Deze klachten worden vaak beschreven als ondraaglijk. Er kan binnen de somatisch-symptoomstoornissen onderscheid gemaakt worden of iemand voornamelijk pijn ervaart of juist andere lichamelijke klachten.</a:t>
            </a:r>
          </a:p>
        </p:txBody>
      </p:sp>
    </p:spTree>
    <p:extLst>
      <p:ext uri="{BB962C8B-B14F-4D97-AF65-F5344CB8AC3E}">
        <p14:creationId xmlns:p14="http://schemas.microsoft.com/office/powerpoint/2010/main" val="1434412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Conversiestoornis</a:t>
            </a:r>
            <a:br>
              <a:rPr lang="nl-NL" dirty="0"/>
            </a:br>
            <a:endParaRPr lang="nl-NL" dirty="0"/>
          </a:p>
        </p:txBody>
      </p:sp>
      <p:sp>
        <p:nvSpPr>
          <p:cNvPr id="3" name="Tijdelijke aanduiding voor inhoud 2"/>
          <p:cNvSpPr>
            <a:spLocks noGrp="1"/>
          </p:cNvSpPr>
          <p:nvPr>
            <p:ph idx="1"/>
          </p:nvPr>
        </p:nvSpPr>
        <p:spPr/>
        <p:txBody>
          <a:bodyPr/>
          <a:lstStyle/>
          <a:p>
            <a:r>
              <a:rPr lang="nl-NL" dirty="0"/>
              <a:t>Conversie betekent letterlijk omzetten. Een conversiestoornis zet bepaalde psychische problemen om in iets lichamelijks. Dit is een onbewust proces. Voor de medische wereld zijn de klachten vaak een raadsel: iemand kan van de ene op de andere dag opeens </a:t>
            </a:r>
            <a:r>
              <a:rPr lang="nl-NL" b="1" i="1" dirty="0"/>
              <a:t>niet meer praten, is verlamd, doof of blind</a:t>
            </a:r>
            <a:r>
              <a:rPr lang="nl-NL" dirty="0"/>
              <a:t>. De medische oorzaak hiervan is echter niet te vinden</a:t>
            </a:r>
          </a:p>
        </p:txBody>
      </p:sp>
    </p:spTree>
    <p:extLst>
      <p:ext uri="{BB962C8B-B14F-4D97-AF65-F5344CB8AC3E}">
        <p14:creationId xmlns:p14="http://schemas.microsoft.com/office/powerpoint/2010/main" val="186632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nl-NL"/>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3511752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Hypochondrie/Ziekteangststoornis</a:t>
            </a:r>
            <a:br>
              <a:rPr lang="nl-NL" dirty="0"/>
            </a:br>
            <a:endParaRPr lang="nl-NL" dirty="0"/>
          </a:p>
        </p:txBody>
      </p:sp>
      <p:sp>
        <p:nvSpPr>
          <p:cNvPr id="3" name="Tijdelijke aanduiding voor inhoud 2"/>
          <p:cNvSpPr>
            <a:spLocks noGrp="1"/>
          </p:cNvSpPr>
          <p:nvPr>
            <p:ph idx="1"/>
          </p:nvPr>
        </p:nvSpPr>
        <p:spPr/>
        <p:txBody>
          <a:bodyPr/>
          <a:lstStyle/>
          <a:p>
            <a:r>
              <a:rPr lang="nl-NL" dirty="0"/>
              <a:t>Mensen met hypochondrie ervaren constant de </a:t>
            </a:r>
            <a:r>
              <a:rPr lang="nl-NL" b="1" i="1" dirty="0"/>
              <a:t>angst dat ze een ernstige ziekte hebben</a:t>
            </a:r>
            <a:r>
              <a:rPr lang="nl-NL" dirty="0"/>
              <a:t>, ondanks dat dit door onderzoek wordt uitgesloten.</a:t>
            </a:r>
          </a:p>
          <a:p>
            <a:endParaRPr lang="nl-NL" dirty="0"/>
          </a:p>
        </p:txBody>
      </p:sp>
    </p:spTree>
    <p:extLst>
      <p:ext uri="{BB962C8B-B14F-4D97-AF65-F5344CB8AC3E}">
        <p14:creationId xmlns:p14="http://schemas.microsoft.com/office/powerpoint/2010/main" val="2772119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Andere gespecificeerde somatisch-symptoomstoornis of verwante stoornis</a:t>
            </a:r>
            <a:br>
              <a:rPr lang="nl-NL" dirty="0"/>
            </a:b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Bij een andere gespecificeerde somatisch-symptoomstoornis is er sprake van klachten, zonder dat daar een medische verklaring voor is gevonden en zonder dat er sprake is van een andere psychische stoornis. Soms wordt er wel een medische oorzaak gevonden, echter zijn de klachten dan veel ernstiger dan men zou verwachten bij de oorzaak. Er wordt gedacht dat de klachten worden versterkt door een psychische component. Voorbeelden hiervan zijn klachten als:</a:t>
            </a:r>
          </a:p>
          <a:p>
            <a:r>
              <a:rPr lang="nl-NL" dirty="0"/>
              <a:t>vermoeidheid</a:t>
            </a:r>
          </a:p>
          <a:p>
            <a:r>
              <a:rPr lang="nl-NL" dirty="0"/>
              <a:t>verlies van eetlust</a:t>
            </a:r>
          </a:p>
          <a:p>
            <a:r>
              <a:rPr lang="nl-NL" dirty="0"/>
              <a:t>problemen met maag-darmkanaal</a:t>
            </a:r>
          </a:p>
          <a:p>
            <a:r>
              <a:rPr lang="nl-NL" dirty="0"/>
              <a:t>problemen met de urinewegen</a:t>
            </a:r>
          </a:p>
          <a:p>
            <a:endParaRPr lang="nl-NL" dirty="0"/>
          </a:p>
        </p:txBody>
      </p:sp>
    </p:spTree>
    <p:extLst>
      <p:ext uri="{BB962C8B-B14F-4D97-AF65-F5344CB8AC3E}">
        <p14:creationId xmlns:p14="http://schemas.microsoft.com/office/powerpoint/2010/main" val="1052848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Slaap-waakstoornissen…</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2968640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Slaap-waakstoornissen…</a:t>
            </a:r>
          </a:p>
        </p:txBody>
      </p:sp>
      <p:sp>
        <p:nvSpPr>
          <p:cNvPr id="3" name="Tijdelijke aanduiding voor inhoud 2"/>
          <p:cNvSpPr>
            <a:spLocks noGrp="1"/>
          </p:cNvSpPr>
          <p:nvPr>
            <p:ph idx="1"/>
          </p:nvPr>
        </p:nvSpPr>
        <p:spPr/>
        <p:txBody>
          <a:bodyPr/>
          <a:lstStyle/>
          <a:p>
            <a:r>
              <a:rPr lang="nl-NL" b="0" i="0" dirty="0">
                <a:solidFill>
                  <a:srgbClr val="494949"/>
                </a:solidFill>
                <a:effectLst/>
                <a:latin typeface="Verdana" panose="020B0604030504040204" pitchFamily="34" charset="0"/>
              </a:rPr>
              <a:t>Een waakstoornis is een vorm van een slaapstoornis. Mensen die gedurende langere tijd slecht, ’s nachts onrustig of te weinig slapen en daardoor overdag niet fit zijn kunnen last hebben van een slaap-waakstoornis. Soms leiden mensen aan een niet tegen te houden slaperigheid overdag. Ook dan kan er spraken zijn van een slaap-waakstoornis. </a:t>
            </a:r>
            <a:endParaRPr lang="nl-NL" dirty="0"/>
          </a:p>
        </p:txBody>
      </p:sp>
    </p:spTree>
    <p:extLst>
      <p:ext uri="{BB962C8B-B14F-4D97-AF65-F5344CB8AC3E}">
        <p14:creationId xmlns:p14="http://schemas.microsoft.com/office/powerpoint/2010/main" val="4082901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b="0" i="0" dirty="0">
                <a:solidFill>
                  <a:srgbClr val="494949"/>
                </a:solidFill>
                <a:effectLst/>
                <a:latin typeface="Verdana" panose="020B0604030504040204" pitchFamily="34" charset="0"/>
              </a:rPr>
              <a:t>Als slaap-waakklachten in een periode van drie maanden minimaal drie keer per week optreden en overdag gepaard gaan met klachten als </a:t>
            </a:r>
          </a:p>
          <a:p>
            <a:endParaRPr lang="nl-NL" dirty="0">
              <a:solidFill>
                <a:srgbClr val="494949"/>
              </a:solidFill>
              <a:latin typeface="Verdana" panose="020B0604030504040204" pitchFamily="34" charset="0"/>
            </a:endParaRPr>
          </a:p>
          <a:p>
            <a:r>
              <a:rPr lang="nl-NL" dirty="0"/>
              <a:t>vermoeidheid, slaperigheid, concentratieproblemen en prikkelbaarheid, is sprake van een chronisch slaapprobleem.</a:t>
            </a:r>
          </a:p>
        </p:txBody>
      </p:sp>
    </p:spTree>
    <p:extLst>
      <p:ext uri="{BB962C8B-B14F-4D97-AF65-F5344CB8AC3E}">
        <p14:creationId xmlns:p14="http://schemas.microsoft.com/office/powerpoint/2010/main" val="3247398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Slaap-waakstoornissen kunnen op basis van de klachten van een patiënt als volgt worden ingedeeld:</a:t>
            </a:r>
            <a:br>
              <a:rPr lang="nl-NL" dirty="0"/>
            </a:br>
            <a:endParaRPr lang="nl-NL" dirty="0"/>
          </a:p>
        </p:txBody>
      </p:sp>
      <p:sp>
        <p:nvSpPr>
          <p:cNvPr id="3" name="Tijdelijke aanduiding voor inhoud 2"/>
          <p:cNvSpPr>
            <a:spLocks noGrp="1"/>
          </p:cNvSpPr>
          <p:nvPr>
            <p:ph idx="1"/>
          </p:nvPr>
        </p:nvSpPr>
        <p:spPr/>
        <p:txBody>
          <a:bodyPr/>
          <a:lstStyle/>
          <a:p>
            <a:endParaRPr lang="nl-NL" dirty="0"/>
          </a:p>
          <a:p>
            <a:endParaRPr lang="nl-NL" dirty="0"/>
          </a:p>
          <a:p>
            <a:r>
              <a:rPr lang="nl-NL" dirty="0"/>
              <a:t>Slecht slapen ’s nachts</a:t>
            </a:r>
          </a:p>
          <a:p>
            <a:r>
              <a:rPr lang="nl-NL" dirty="0"/>
              <a:t>Vergrote slaperigheid overdag</a:t>
            </a:r>
          </a:p>
          <a:p>
            <a:r>
              <a:rPr lang="nl-NL" dirty="0"/>
              <a:t>Verstoringen van het slaap-waakritme</a:t>
            </a:r>
          </a:p>
          <a:p>
            <a:r>
              <a:rPr lang="nl-NL" dirty="0"/>
              <a:t>Ongewenste gedragingen ’s nachts</a:t>
            </a:r>
          </a:p>
          <a:p>
            <a:endParaRPr lang="nl-NL" dirty="0"/>
          </a:p>
        </p:txBody>
      </p:sp>
    </p:spTree>
    <p:extLst>
      <p:ext uri="{BB962C8B-B14F-4D97-AF65-F5344CB8AC3E}">
        <p14:creationId xmlns:p14="http://schemas.microsoft.com/office/powerpoint/2010/main" val="1511801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500062"/>
            <a:ext cx="10515600" cy="1325563"/>
          </a:xfrm>
        </p:spPr>
        <p:txBody>
          <a:bodyPr/>
          <a:lstStyle/>
          <a:p>
            <a:r>
              <a:rPr lang="nl-NL" b="1" dirty="0"/>
              <a:t>Insomnia…</a:t>
            </a:r>
            <a:br>
              <a:rPr lang="nl-NL" b="1" dirty="0"/>
            </a:b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We spreken van </a:t>
            </a:r>
            <a:r>
              <a:rPr lang="nl-NL" dirty="0" err="1"/>
              <a:t>insomnie</a:t>
            </a:r>
            <a:r>
              <a:rPr lang="nl-NL" dirty="0"/>
              <a:t>, langdurige slapeloosheid, als het niet kunnen in- of doorslapen en/of te vroeg wakker worden een maand of langer speelt, minimaal drie keer per week voorkomt en klachten geeft overdag.</a:t>
            </a:r>
          </a:p>
          <a:p>
            <a:r>
              <a:rPr lang="nl-NL" dirty="0"/>
              <a:t>Patiënten die lijden aan langdurige slapeloosheid – zonder dat daarvoor een specifieke lichamelijke of psychische oorzaak is aan te wijzen – kunnen in een vicieuze cirkel terecht komen. </a:t>
            </a:r>
          </a:p>
          <a:p>
            <a:r>
              <a:rPr lang="nl-NL" dirty="0"/>
              <a:t>Cognitieve gedragstherapie kan dan aangewezen zijn om precies de factoren die bijdragen aan de </a:t>
            </a:r>
            <a:r>
              <a:rPr lang="nl-NL" dirty="0" err="1"/>
              <a:t>insomnie</a:t>
            </a:r>
            <a:r>
              <a:rPr lang="nl-NL" dirty="0"/>
              <a:t> in kaart te brengen en aan te pakken.</a:t>
            </a:r>
          </a:p>
          <a:p>
            <a:r>
              <a:rPr lang="nl-NL" dirty="0"/>
              <a:t>De kern de slaaptherapie is de slapeloosheid te doorbreken en ander gedrag en een andere denkwijze aan te leren.</a:t>
            </a:r>
          </a:p>
          <a:p>
            <a:pPr marL="0" indent="0">
              <a:buNone/>
            </a:pPr>
            <a:endParaRPr lang="nl-NL" dirty="0"/>
          </a:p>
          <a:p>
            <a:endParaRPr lang="nl-NL" dirty="0"/>
          </a:p>
        </p:txBody>
      </p:sp>
    </p:spTree>
    <p:extLst>
      <p:ext uri="{BB962C8B-B14F-4D97-AF65-F5344CB8AC3E}">
        <p14:creationId xmlns:p14="http://schemas.microsoft.com/office/powerpoint/2010/main" val="705876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err="1"/>
              <a:t>Hypersomnia</a:t>
            </a:r>
            <a:r>
              <a:rPr lang="nl-NL" b="1" dirty="0"/>
              <a:t>…</a:t>
            </a:r>
            <a:br>
              <a:rPr lang="nl-NL" b="1" dirty="0"/>
            </a:br>
            <a:br>
              <a:rPr lang="nl-NL" dirty="0"/>
            </a:b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dagelijks terugkerende perioden van overmatige slaperigheid. Iemand heeft de behoefte om overdag meerdere dutjes te doen. Deze klachten duren langer dan een maand en bemoeilijken het normaal functioneren in het dagelijks leven. </a:t>
            </a:r>
          </a:p>
          <a:p>
            <a:r>
              <a:rPr lang="nl-NL" dirty="0"/>
              <a:t>Langdurige </a:t>
            </a:r>
            <a:r>
              <a:rPr lang="nl-NL" dirty="0" err="1"/>
              <a:t>hypersomie</a:t>
            </a:r>
            <a:r>
              <a:rPr lang="nl-NL" dirty="0"/>
              <a:t> kan leiden tot geheugenproblemen, problemen met werk, studie, sociale contacten en het hebben van weinig energie. Ongeveer 5 tot 15% van de bevolking lijdt aan </a:t>
            </a:r>
            <a:r>
              <a:rPr lang="nl-NL" dirty="0" err="1"/>
              <a:t>hypersomnie</a:t>
            </a:r>
            <a:r>
              <a:rPr lang="nl-NL" dirty="0"/>
              <a:t>.</a:t>
            </a:r>
          </a:p>
          <a:p>
            <a:br>
              <a:rPr lang="nl-NL" dirty="0"/>
            </a:br>
            <a:r>
              <a:rPr lang="nl-NL" dirty="0"/>
              <a:t>De ernst van </a:t>
            </a:r>
            <a:r>
              <a:rPr lang="nl-NL" dirty="0" err="1"/>
              <a:t>hypersomnie</a:t>
            </a:r>
            <a:r>
              <a:rPr lang="nl-NL" dirty="0"/>
              <a:t> kan verschillen van bijvoorbeeld vermoeidheid na een maaltijd tot ongewenst inslaap vallen in gezelschap. Bij </a:t>
            </a:r>
            <a:r>
              <a:rPr lang="nl-NL" dirty="0" err="1"/>
              <a:t>hypersomnie</a:t>
            </a:r>
            <a:r>
              <a:rPr lang="nl-NL" dirty="0"/>
              <a:t> kan automatisch gedrag voorkomen, waarbij iemand zich niet meer kan herinneren wat hij of zij heeft gedaan.</a:t>
            </a:r>
          </a:p>
        </p:txBody>
      </p:sp>
    </p:spTree>
    <p:extLst>
      <p:ext uri="{BB962C8B-B14F-4D97-AF65-F5344CB8AC3E}">
        <p14:creationId xmlns:p14="http://schemas.microsoft.com/office/powerpoint/2010/main" val="10073835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a:t>Narcolepsie</a:t>
            </a:r>
            <a:br>
              <a:rPr lang="nl-NL" b="1" dirty="0"/>
            </a:br>
            <a:br>
              <a:rPr lang="nl-NL" dirty="0"/>
            </a:br>
            <a:endParaRPr lang="nl-NL" dirty="0"/>
          </a:p>
        </p:txBody>
      </p:sp>
      <p:sp>
        <p:nvSpPr>
          <p:cNvPr id="3" name="Tijdelijke aanduiding voor inhoud 2"/>
          <p:cNvSpPr>
            <a:spLocks noGrp="1"/>
          </p:cNvSpPr>
          <p:nvPr>
            <p:ph idx="1"/>
          </p:nvPr>
        </p:nvSpPr>
        <p:spPr/>
        <p:txBody>
          <a:bodyPr>
            <a:normAutofit lnSpcReduction="10000"/>
          </a:bodyPr>
          <a:lstStyle/>
          <a:p>
            <a:r>
              <a:rPr lang="nl-NL" dirty="0"/>
              <a:t>de patiënt dagelijks kampt met een onbedwingbare en overmatige slaperigheid overdag. De patiënt valt meerdere malen op een dag zo maar in slaap, zonder dit te kunnen tegenhouden. Het ongewild in slaap vallen overdag, is bij deze patiënten geen directe consequentie van een verstoorde nachtslaap. Bij narcolepsie zijn er vaak ook andere symptomen zoals plotselinge spierverslapping of zeer levendige dromen.</a:t>
            </a:r>
          </a:p>
          <a:p>
            <a:r>
              <a:rPr lang="nl-NL" dirty="0"/>
              <a:t>Patiënten met narcolepsie kunnen gebaat zijn met bepaalde medicijnen. Deze genezen de aandoening niet maar onderdrukken de symptomen waardoor de patiënt beter kan functioneren in het dagelijks leven. Geplande slaappauzes en een regelmatige leefwijze dragen daaraan ook bij.</a:t>
            </a:r>
          </a:p>
          <a:p>
            <a:endParaRPr lang="nl-NL" dirty="0"/>
          </a:p>
        </p:txBody>
      </p:sp>
    </p:spTree>
    <p:extLst>
      <p:ext uri="{BB962C8B-B14F-4D97-AF65-F5344CB8AC3E}">
        <p14:creationId xmlns:p14="http://schemas.microsoft.com/office/powerpoint/2010/main" val="2034626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a:t>Parasomnie</a:t>
            </a:r>
            <a:br>
              <a:rPr lang="nl-NL" b="1" dirty="0"/>
            </a:br>
            <a:endParaRPr lang="nl-NL" dirty="0"/>
          </a:p>
        </p:txBody>
      </p:sp>
      <p:sp>
        <p:nvSpPr>
          <p:cNvPr id="3" name="Tijdelijke aanduiding voor inhoud 2"/>
          <p:cNvSpPr>
            <a:spLocks noGrp="1"/>
          </p:cNvSpPr>
          <p:nvPr>
            <p:ph idx="1"/>
          </p:nvPr>
        </p:nvSpPr>
        <p:spPr/>
        <p:txBody>
          <a:bodyPr/>
          <a:lstStyle/>
          <a:p>
            <a:r>
              <a:rPr lang="nl-NL" dirty="0"/>
              <a:t>Bewegingen of ‘ongewoon gedrag’ tijdens de slaap komen in vele varianten voor, variërend van praten in de slaap tot veelvuldig slaapwandelen. Slaapstoornissen die gepaard gaan met ongewone bewegingen of ongewoon gedrag worden ook wel aangeduid met de verzamelterm </a:t>
            </a:r>
            <a:r>
              <a:rPr lang="nl-NL" dirty="0" err="1"/>
              <a:t>parasomnie</a:t>
            </a:r>
            <a:r>
              <a:rPr lang="nl-NL" dirty="0"/>
              <a:t>. Hieronder rekenen we ook aandoeningen zoals het rusteloze benen syndroom. Een deel van de patiënten is zich in het geheel niet bewust van zijn </a:t>
            </a:r>
            <a:r>
              <a:rPr lang="nl-NL" dirty="0" err="1"/>
              <a:t>parasomnie</a:t>
            </a:r>
            <a:r>
              <a:rPr lang="nl-NL" dirty="0"/>
              <a:t>, waardoor gevaarlijke situaties kunnen ontstaan. </a:t>
            </a:r>
            <a:r>
              <a:rPr lang="nl-NL" dirty="0" err="1"/>
              <a:t>Parasomnie</a:t>
            </a:r>
            <a:r>
              <a:rPr lang="nl-NL" dirty="0"/>
              <a:t> kan leiden tot een slechte kwaliteit van de slaap.</a:t>
            </a:r>
          </a:p>
          <a:p>
            <a:endParaRPr lang="nl-NL" dirty="0"/>
          </a:p>
        </p:txBody>
      </p:sp>
    </p:spTree>
    <p:extLst>
      <p:ext uri="{BB962C8B-B14F-4D97-AF65-F5344CB8AC3E}">
        <p14:creationId xmlns:p14="http://schemas.microsoft.com/office/powerpoint/2010/main" val="383461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PTSS</a:t>
            </a:r>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1251541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Slaapapneu</a:t>
            </a:r>
            <a:br>
              <a:rPr lang="nl-NL" b="1" dirty="0"/>
            </a:b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Mensen met slaapapneu, een verstoorde ademhaling tijdens de slaap, hebben aanvankelijk niet-specifieke klachten zoals slaperigheid overdag, concentratieverlies en soms hartkloppingen. De klachten nemen langzamerhand toe.</a:t>
            </a:r>
          </a:p>
          <a:p>
            <a:r>
              <a:rPr lang="nl-NL" dirty="0"/>
              <a:t>Bij patiënten met een apneu valt de ademhaling tijdens de slaap stil. De ademstilstand duurt enkele seconden tot zelfs enkele minuten en treedt veelvuldig op. De hersenen geven telkens een signaal om weer te ademen. Ten gevolge van dat signaal wordt de apneupatiënt steeds een beetje wakker. De slaap werkt dan niet meer herstellend terwijl het lijkt alsof de patiënt met slaapapneu gewoon doorslaapt.</a:t>
            </a:r>
          </a:p>
          <a:p>
            <a:br>
              <a:rPr lang="nl-NL" dirty="0"/>
            </a:br>
            <a:endParaRPr lang="nl-NL" dirty="0"/>
          </a:p>
        </p:txBody>
      </p:sp>
    </p:spTree>
    <p:extLst>
      <p:ext uri="{BB962C8B-B14F-4D97-AF65-F5344CB8AC3E}">
        <p14:creationId xmlns:p14="http://schemas.microsoft.com/office/powerpoint/2010/main" val="2454446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Slaapapneu 2</a:t>
            </a:r>
            <a:endParaRPr lang="nl-NL" dirty="0"/>
          </a:p>
        </p:txBody>
      </p:sp>
      <p:sp>
        <p:nvSpPr>
          <p:cNvPr id="3" name="Tijdelijke aanduiding voor inhoud 2"/>
          <p:cNvSpPr>
            <a:spLocks noGrp="1"/>
          </p:cNvSpPr>
          <p:nvPr>
            <p:ph idx="1"/>
          </p:nvPr>
        </p:nvSpPr>
        <p:spPr/>
        <p:txBody>
          <a:bodyPr/>
          <a:lstStyle/>
          <a:p>
            <a:r>
              <a:rPr lang="nl-NL" dirty="0"/>
              <a:t>Er zijn verschillende vormen van slaapapneu. OSAS (obstructief slaapapneu syndroom) komt het meest voor en gaat gepaard met luid snurken. De verstoorde ademhaling wordt dan veroorzaakt door afsluiting van de keelholte tijdens de slaap. Bij CSAS (centraal slaapapneu syndroom) geven de hersenen te weinig prikkels om te ademen tijdens de slaap. Deze diagnose is moeilijker te stellen.</a:t>
            </a:r>
          </a:p>
          <a:p>
            <a:r>
              <a:rPr lang="nl-NL" dirty="0"/>
              <a:t>De meeste patiënten met slaapapneu zijn gebaat met CPAP-apparatuur. Dit is een toestel dat de luchtdruk in de neus- en keelholte verhoogt. Dit voorkomt afsluiting van de keelholte. Er treedt dan geen ademstilstand meer op.</a:t>
            </a:r>
          </a:p>
          <a:p>
            <a:endParaRPr lang="nl-NL" dirty="0"/>
          </a:p>
        </p:txBody>
      </p:sp>
    </p:spTree>
    <p:extLst>
      <p:ext uri="{BB962C8B-B14F-4D97-AF65-F5344CB8AC3E}">
        <p14:creationId xmlns:p14="http://schemas.microsoft.com/office/powerpoint/2010/main" val="624264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Verdieping… leeftijdsgebonden stoornissen.</a:t>
            </a:r>
          </a:p>
        </p:txBody>
      </p:sp>
      <p:sp>
        <p:nvSpPr>
          <p:cNvPr id="3" name="Tijdelijke aanduiding voor inhoud 2"/>
          <p:cNvSpPr>
            <a:spLocks noGrp="1"/>
          </p:cNvSpPr>
          <p:nvPr>
            <p:ph idx="1"/>
          </p:nvPr>
        </p:nvSpPr>
        <p:spPr/>
        <p:txBody>
          <a:bodyPr/>
          <a:lstStyle/>
          <a:p>
            <a:r>
              <a:rPr lang="nl-NL" dirty="0"/>
              <a:t>Waar denk je aan….</a:t>
            </a:r>
          </a:p>
          <a:p>
            <a:endParaRPr lang="nl-NL" dirty="0"/>
          </a:p>
          <a:p>
            <a:r>
              <a:rPr lang="nl-NL" dirty="0" err="1"/>
              <a:t>Blz</a:t>
            </a:r>
            <a:r>
              <a:rPr lang="nl-NL" dirty="0"/>
              <a:t>… 182 t/m 191..</a:t>
            </a:r>
          </a:p>
          <a:p>
            <a:endParaRPr lang="nl-NL" dirty="0"/>
          </a:p>
          <a:p>
            <a:r>
              <a:rPr lang="nl-NL" dirty="0"/>
              <a:t>Bedenk een casus. </a:t>
            </a:r>
            <a:r>
              <a:rPr lang="nl-NL"/>
              <a:t>Per onderdeel…</a:t>
            </a:r>
            <a:endParaRPr lang="nl-NL" dirty="0"/>
          </a:p>
        </p:txBody>
      </p:sp>
    </p:spTree>
    <p:extLst>
      <p:ext uri="{BB962C8B-B14F-4D97-AF65-F5344CB8AC3E}">
        <p14:creationId xmlns:p14="http://schemas.microsoft.com/office/powerpoint/2010/main" val="50561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PTSS</a:t>
            </a:r>
          </a:p>
        </p:txBody>
      </p:sp>
      <p:sp>
        <p:nvSpPr>
          <p:cNvPr id="3" name="Tijdelijke aanduiding voor inhoud 2"/>
          <p:cNvSpPr>
            <a:spLocks noGrp="1"/>
          </p:cNvSpPr>
          <p:nvPr>
            <p:ph idx="1"/>
          </p:nvPr>
        </p:nvSpPr>
        <p:spPr/>
        <p:txBody>
          <a:bodyPr>
            <a:normAutofit fontScale="92500" lnSpcReduction="10000"/>
          </a:bodyPr>
          <a:lstStyle/>
          <a:p>
            <a:r>
              <a:rPr lang="nl-NL" dirty="0"/>
              <a:t>Wie een traumatische ervaring heeft gehad loopt een kans van minstens 25 procent om een posttraumatische stres stoornis (PTSS) te ontwikkelen. </a:t>
            </a:r>
          </a:p>
          <a:p>
            <a:endParaRPr lang="nl-NL" dirty="0"/>
          </a:p>
          <a:p>
            <a:pPr marL="0" indent="0">
              <a:buNone/>
            </a:pPr>
            <a:r>
              <a:rPr lang="nl-NL" dirty="0"/>
              <a:t>Kenmerken</a:t>
            </a:r>
          </a:p>
          <a:p>
            <a:pPr marL="0" indent="0">
              <a:buNone/>
            </a:pPr>
            <a:endParaRPr lang="nl-NL" dirty="0"/>
          </a:p>
          <a:p>
            <a:r>
              <a:rPr lang="nl-NL" dirty="0"/>
              <a:t>je hebt steeds last van herbelevingen; </a:t>
            </a:r>
          </a:p>
          <a:p>
            <a:r>
              <a:rPr lang="nl-NL" dirty="0"/>
              <a:t>je doet van alles om deze dromen van of herinneringen aan het trauma te voorkomen; </a:t>
            </a:r>
          </a:p>
          <a:p>
            <a:r>
              <a:rPr lang="nl-NL" dirty="0"/>
              <a:t>je bent voortdurend erg gespannen(voortdurend op hun hoede zijn), waakzaam en prikkelbaar. Vaak slaap je ook slecht, geen interesse, vermijden van bepaalde plekken, stemmingswisselingen, </a:t>
            </a:r>
          </a:p>
          <a:p>
            <a:endParaRPr lang="nl-NL" dirty="0"/>
          </a:p>
          <a:p>
            <a:endParaRPr lang="nl-NL" dirty="0"/>
          </a:p>
        </p:txBody>
      </p:sp>
    </p:spTree>
    <p:extLst>
      <p:ext uri="{BB962C8B-B14F-4D97-AF65-F5344CB8AC3E}">
        <p14:creationId xmlns:p14="http://schemas.microsoft.com/office/powerpoint/2010/main" val="3589198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1000"/>
                                        <p:tgtEl>
                                          <p:spTgt spid="3">
                                            <p:txEl>
                                              <p:pRg st="5" end="5"/>
                                            </p:txEl>
                                          </p:spTgt>
                                        </p:tgtEl>
                                      </p:cBhvr>
                                    </p:animEffect>
                                    <p:anim calcmode="lin" valueType="num">
                                      <p:cBhvr>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PTSS	type		 </a:t>
            </a:r>
            <a:r>
              <a:rPr lang="nl-NL" sz="2400" dirty="0"/>
              <a:t>deel 2</a:t>
            </a:r>
          </a:p>
        </p:txBody>
      </p:sp>
      <p:sp>
        <p:nvSpPr>
          <p:cNvPr id="3" name="Tijdelijke aanduiding voor inhoud 2"/>
          <p:cNvSpPr>
            <a:spLocks noGrp="1"/>
          </p:cNvSpPr>
          <p:nvPr>
            <p:ph idx="1"/>
          </p:nvPr>
        </p:nvSpPr>
        <p:spPr/>
        <p:txBody>
          <a:bodyPr>
            <a:normAutofit fontScale="92500" lnSpcReduction="20000"/>
          </a:bodyPr>
          <a:lstStyle/>
          <a:p>
            <a:r>
              <a:rPr lang="nl-NL" dirty="0"/>
              <a:t>Dit kan al aanwezig zijn wanneer je een enkele gebeurtenis hebt meegemaakt, bijvoorbeeld een verkrachting, auto ongeluk, overval. </a:t>
            </a:r>
          </a:p>
          <a:p>
            <a:pPr marL="0" indent="0">
              <a:buNone/>
            </a:pPr>
            <a:r>
              <a:rPr lang="nl-NL" dirty="0"/>
              <a:t>	We noemen dit type-I trauma.</a:t>
            </a:r>
          </a:p>
          <a:p>
            <a:endParaRPr lang="nl-NL" dirty="0"/>
          </a:p>
          <a:p>
            <a:r>
              <a:rPr lang="nl-NL" dirty="0"/>
              <a:t>Vaak ook gaat het om een reeks gebeurtenissen, denk aan incest, </a:t>
            </a:r>
            <a:r>
              <a:rPr lang="nl-NL" dirty="0" err="1"/>
              <a:t>oorlogsituaties</a:t>
            </a:r>
            <a:r>
              <a:rPr lang="nl-NL" dirty="0"/>
              <a:t>. </a:t>
            </a:r>
          </a:p>
          <a:p>
            <a:pPr marL="0" indent="0">
              <a:buNone/>
            </a:pPr>
            <a:r>
              <a:rPr lang="nl-NL" dirty="0"/>
              <a:t>	Dan hebben we het over type-II trauma of ook wel </a:t>
            </a:r>
          </a:p>
          <a:p>
            <a:pPr marL="0" indent="0">
              <a:buNone/>
            </a:pPr>
            <a:r>
              <a:rPr lang="nl-NL" dirty="0"/>
              <a:t>	een </a:t>
            </a:r>
            <a:r>
              <a:rPr lang="nl-NL" i="1" u="sng" dirty="0"/>
              <a:t>complexe </a:t>
            </a:r>
            <a:r>
              <a:rPr lang="nl-NL" i="1" u="sng" dirty="0" err="1"/>
              <a:t>ptss</a:t>
            </a:r>
            <a:r>
              <a:rPr lang="nl-NL" i="1" u="sng" dirty="0"/>
              <a:t>. </a:t>
            </a:r>
          </a:p>
          <a:p>
            <a:pPr marL="0" indent="0">
              <a:buNone/>
            </a:pPr>
            <a:endParaRPr lang="nl-NL" i="1" u="sng" dirty="0"/>
          </a:p>
          <a:p>
            <a:r>
              <a:rPr lang="nl-NL" i="1" u="sng" dirty="0"/>
              <a:t>Complexe </a:t>
            </a:r>
            <a:r>
              <a:rPr lang="nl-NL" i="1" u="sng" dirty="0" err="1"/>
              <a:t>ptss</a:t>
            </a:r>
            <a:r>
              <a:rPr lang="nl-NL" i="1" u="sng" dirty="0"/>
              <a:t> </a:t>
            </a:r>
            <a:r>
              <a:rPr lang="nl-NL" dirty="0"/>
              <a:t>kan erg op de borderline stoornis lijken en volgens sommigen is er een grote overlap tussen die twee. </a:t>
            </a:r>
          </a:p>
        </p:txBody>
      </p:sp>
    </p:spTree>
    <p:extLst>
      <p:ext uri="{BB962C8B-B14F-4D97-AF65-F5344CB8AC3E}">
        <p14:creationId xmlns:p14="http://schemas.microsoft.com/office/powerpoint/2010/main" val="411327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Korte film</a:t>
            </a:r>
          </a:p>
        </p:txBody>
      </p:sp>
      <p:sp>
        <p:nvSpPr>
          <p:cNvPr id="3" name="Tijdelijke aanduiding voor inhoud 2"/>
          <p:cNvSpPr>
            <a:spLocks noGrp="1"/>
          </p:cNvSpPr>
          <p:nvPr>
            <p:ph idx="1"/>
          </p:nvPr>
        </p:nvSpPr>
        <p:spPr/>
        <p:txBody>
          <a:bodyPr/>
          <a:lstStyle/>
          <a:p>
            <a:r>
              <a:rPr lang="nl-NL" dirty="0">
                <a:hlinkClick r:id="rId2"/>
              </a:rPr>
              <a:t>https://youtu.be/osLburjlHUA</a:t>
            </a:r>
            <a:endParaRPr lang="nl-NL" dirty="0"/>
          </a:p>
          <a:p>
            <a:endParaRPr lang="nl-NL" dirty="0"/>
          </a:p>
        </p:txBody>
      </p:sp>
    </p:spTree>
    <p:extLst>
      <p:ext uri="{BB962C8B-B14F-4D97-AF65-F5344CB8AC3E}">
        <p14:creationId xmlns:p14="http://schemas.microsoft.com/office/powerpoint/2010/main" val="2373873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Behandeling/ Therapie</a:t>
            </a:r>
          </a:p>
        </p:txBody>
      </p:sp>
      <p:sp>
        <p:nvSpPr>
          <p:cNvPr id="3" name="Tijdelijke aanduiding voor inhoud 2"/>
          <p:cNvSpPr>
            <a:spLocks noGrp="1"/>
          </p:cNvSpPr>
          <p:nvPr>
            <p:ph idx="1"/>
          </p:nvPr>
        </p:nvSpPr>
        <p:spPr/>
        <p:txBody>
          <a:bodyPr/>
          <a:lstStyle/>
          <a:p>
            <a:r>
              <a:rPr lang="nl-NL" dirty="0"/>
              <a:t>Biologische behandelingen</a:t>
            </a:r>
          </a:p>
          <a:p>
            <a:pPr lvl="1"/>
            <a:r>
              <a:rPr lang="nl-NL" dirty="0"/>
              <a:t>Medicatie</a:t>
            </a:r>
          </a:p>
          <a:p>
            <a:endParaRPr lang="nl-NL" dirty="0"/>
          </a:p>
          <a:p>
            <a:r>
              <a:rPr lang="nl-NL" dirty="0"/>
              <a:t>Psychotherapie</a:t>
            </a:r>
          </a:p>
          <a:p>
            <a:pPr lvl="1"/>
            <a:r>
              <a:rPr lang="nl-NL" dirty="0"/>
              <a:t>Bv Freud </a:t>
            </a:r>
            <a:r>
              <a:rPr lang="nl-NL" dirty="0" err="1"/>
              <a:t>psycho</a:t>
            </a:r>
            <a:r>
              <a:rPr lang="nl-NL" dirty="0"/>
              <a:t> analyse </a:t>
            </a:r>
          </a:p>
          <a:p>
            <a:pPr lvl="1"/>
            <a:r>
              <a:rPr lang="nl-NL" dirty="0" err="1"/>
              <a:t>Ret</a:t>
            </a:r>
            <a:r>
              <a:rPr lang="nl-NL" dirty="0"/>
              <a:t> (rationele-emotionele therapie),</a:t>
            </a:r>
          </a:p>
          <a:p>
            <a:pPr lvl="1"/>
            <a:r>
              <a:rPr lang="nl-NL" dirty="0"/>
              <a:t>Psychotherapie</a:t>
            </a:r>
          </a:p>
          <a:p>
            <a:pPr lvl="1"/>
            <a:r>
              <a:rPr lang="nl-NL" dirty="0"/>
              <a:t>Cognitieve therapie</a:t>
            </a:r>
          </a:p>
          <a:p>
            <a:pPr lvl="1"/>
            <a:endParaRPr lang="nl-NL" dirty="0"/>
          </a:p>
        </p:txBody>
      </p:sp>
    </p:spTree>
    <p:extLst>
      <p:ext uri="{BB962C8B-B14F-4D97-AF65-F5344CB8AC3E}">
        <p14:creationId xmlns:p14="http://schemas.microsoft.com/office/powerpoint/2010/main" val="4097332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Welke therapie is de beste?</a:t>
            </a:r>
          </a:p>
        </p:txBody>
      </p:sp>
      <p:sp>
        <p:nvSpPr>
          <p:cNvPr id="3" name="Tijdelijke aanduiding voor inhoud 2"/>
          <p:cNvSpPr>
            <a:spLocks noGrp="1"/>
          </p:cNvSpPr>
          <p:nvPr>
            <p:ph idx="1"/>
          </p:nvPr>
        </p:nvSpPr>
        <p:spPr/>
        <p:txBody>
          <a:bodyPr>
            <a:normAutofit/>
          </a:bodyPr>
          <a:lstStyle/>
          <a:p>
            <a:r>
              <a:rPr lang="nl-NL" dirty="0"/>
              <a:t>Er is uit onderzoek gebleken dat psychotherapie echt kan werken. Welke soort van therapie beter is dan de andere is niet duidelijk, misschien is dat er niet. Iedere therapie hanteert haar eigen manieren, gebaseerd op belangrijke bevindingen en theorieën in het eigen vakgebied. Er is geen therapie die mensen sneller zou helpen, de therapieën werken op dezelfde manier.</a:t>
            </a:r>
          </a:p>
          <a:p>
            <a:endParaRPr lang="nl-NL" dirty="0"/>
          </a:p>
          <a:p>
            <a:r>
              <a:rPr lang="nl-NL" dirty="0"/>
              <a:t>De factoren die voor elke therapie cruciaal zijn, zijn </a:t>
            </a:r>
            <a:r>
              <a:rPr lang="nl-NL" b="1" dirty="0"/>
              <a:t>steun</a:t>
            </a:r>
            <a:r>
              <a:rPr lang="nl-NL" dirty="0"/>
              <a:t>, </a:t>
            </a:r>
            <a:r>
              <a:rPr lang="nl-NL" b="1" dirty="0"/>
              <a:t>motivatie </a:t>
            </a:r>
            <a:r>
              <a:rPr lang="nl-NL" dirty="0"/>
              <a:t>en </a:t>
            </a:r>
            <a:r>
              <a:rPr lang="nl-NL" b="1" dirty="0"/>
              <a:t>hoop</a:t>
            </a:r>
            <a:r>
              <a:rPr lang="nl-NL" dirty="0"/>
              <a:t>. Zonder deze drie factoren bij de therapeut en de patiënt is de therapie duidelijk minder effectief gebleken.</a:t>
            </a:r>
          </a:p>
        </p:txBody>
      </p:sp>
    </p:spTree>
    <p:extLst>
      <p:ext uri="{BB962C8B-B14F-4D97-AF65-F5344CB8AC3E}">
        <p14:creationId xmlns:p14="http://schemas.microsoft.com/office/powerpoint/2010/main" val="96058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Dissociatieve stoornis</a:t>
            </a:r>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404806804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1511</Words>
  <Application>Microsoft Office PowerPoint</Application>
  <PresentationFormat>Breedbeeld</PresentationFormat>
  <Paragraphs>125</Paragraphs>
  <Slides>32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32</vt:i4>
      </vt:variant>
    </vt:vector>
  </HeadingPairs>
  <TitlesOfParts>
    <vt:vector size="37" baseType="lpstr">
      <vt:lpstr>Arial</vt:lpstr>
      <vt:lpstr>Calibri</vt:lpstr>
      <vt:lpstr>Calibri Light</vt:lpstr>
      <vt:lpstr>Verdana</vt:lpstr>
      <vt:lpstr>Kantoorthema</vt:lpstr>
      <vt:lpstr>Sociaal werk 2</vt:lpstr>
      <vt:lpstr>PowerPoint-presentatie</vt:lpstr>
      <vt:lpstr>PTSS</vt:lpstr>
      <vt:lpstr>PTSS</vt:lpstr>
      <vt:lpstr>PTSS type   deel 2</vt:lpstr>
      <vt:lpstr>Korte film</vt:lpstr>
      <vt:lpstr>Behandeling/ Therapie</vt:lpstr>
      <vt:lpstr>Welke therapie is de beste?</vt:lpstr>
      <vt:lpstr>Dissociatieve stoornis</vt:lpstr>
      <vt:lpstr>Dissociatieve stoornis</vt:lpstr>
      <vt:lpstr>Wat zijn de symptomen van een dissociatieve stoornis? </vt:lpstr>
      <vt:lpstr>Wat is de oorzaak </vt:lpstr>
      <vt:lpstr>Depersonalisatiestoornissen…</vt:lpstr>
      <vt:lpstr>Dissociatieve amnesie</vt:lpstr>
      <vt:lpstr>Verschijnselen en oorzaken…</vt:lpstr>
      <vt:lpstr>Somatoforme stoornissen…</vt:lpstr>
      <vt:lpstr>PowerPoint-presentatie</vt:lpstr>
      <vt:lpstr>PowerPoint-presentatie</vt:lpstr>
      <vt:lpstr>Conversiestoornis </vt:lpstr>
      <vt:lpstr>Hypochondrie/Ziekteangststoornis </vt:lpstr>
      <vt:lpstr>Andere gespecificeerde somatisch-symptoomstoornis of verwante stoornis </vt:lpstr>
      <vt:lpstr>Slaap-waakstoornissen…</vt:lpstr>
      <vt:lpstr>Slaap-waakstoornissen…</vt:lpstr>
      <vt:lpstr>PowerPoint-presentatie</vt:lpstr>
      <vt:lpstr>Slaap-waakstoornissen kunnen op basis van de klachten van een patiënt als volgt worden ingedeeld: </vt:lpstr>
      <vt:lpstr>Insomnia… </vt:lpstr>
      <vt:lpstr>Hypersomnia…  </vt:lpstr>
      <vt:lpstr>Narcolepsie  </vt:lpstr>
      <vt:lpstr>Parasomnie </vt:lpstr>
      <vt:lpstr>Slaapapneu </vt:lpstr>
      <vt:lpstr>Slaapapneu 2</vt:lpstr>
      <vt:lpstr>Verdieping… leeftijdsgebonden stoornissen.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Koen Steinhauer</dc:creator>
  <cp:lastModifiedBy>Koen Steinhauer</cp:lastModifiedBy>
  <cp:revision>2</cp:revision>
  <dcterms:created xsi:type="dcterms:W3CDTF">2017-06-30T08:51:21Z</dcterms:created>
  <dcterms:modified xsi:type="dcterms:W3CDTF">2017-06-30T08:54:01Z</dcterms:modified>
</cp:coreProperties>
</file>